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74" r:id="rId7"/>
    <p:sldId id="278" r:id="rId8"/>
    <p:sldId id="276" r:id="rId9"/>
    <p:sldId id="277" r:id="rId10"/>
    <p:sldId id="260" r:id="rId11"/>
    <p:sldId id="261" r:id="rId12"/>
    <p:sldId id="279" r:id="rId13"/>
    <p:sldId id="262" r:id="rId14"/>
    <p:sldId id="263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6" y="6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10" Type="http://schemas.openxmlformats.org/officeDocument/2006/relationships/image" Target="../media/image30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nsportal.ru/ap/library/literaturnoe-tvorchestvo/2012/02/08/sochinenie-rassuzhdenie-pochemu-ya-schitayu-sebya-lidero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7" Type="http://schemas.openxmlformats.org/officeDocument/2006/relationships/image" Target="../media/image1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7"/>
            <a:ext cx="9144000" cy="792087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бюджетное учреждение дополнительного образования </a:t>
            </a:r>
            <a:b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«Центр детского творчества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Рыбно – Слободского муниципального района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1\Desktop\Москва\1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630" y="9621688"/>
            <a:ext cx="2988169" cy="5046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67944" y="1196752"/>
            <a:ext cx="4248472" cy="3744416"/>
          </a:xfrm>
        </p:spPr>
        <p:txBody>
          <a:bodyPr>
            <a:noAutofit/>
          </a:bodyPr>
          <a:lstStyle/>
          <a:p>
            <a:endParaRPr lang="ru-RU" sz="3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Сведения </a:t>
            </a:r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 результативности и качестве реализации дополнительной общеобразовательной общеразвивающей </a:t>
            </a:r>
          </a:p>
          <a:p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«Основы лидерства» </a:t>
            </a:r>
          </a:p>
          <a:p>
            <a:r>
              <a:rPr lang="ru-RU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Мухамедзянова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Альфия</a:t>
            </a:r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Равильевна</a:t>
            </a:r>
            <a:endParaRPr lang="ru-RU" sz="1600" b="1" dirty="0" smtClean="0">
              <a:solidFill>
                <a:schemeClr val="accent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Педагог дополнительного образования</a:t>
            </a:r>
          </a:p>
          <a:p>
            <a:r>
              <a:rPr lang="ru-RU" sz="16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Рыбная – Слобода 2024 г.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71"/>
          <a:stretch/>
        </p:blipFill>
        <p:spPr bwMode="auto">
          <a:xfrm>
            <a:off x="179512" y="1268760"/>
            <a:ext cx="3120008" cy="5472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25"/>
    </mc:Choice>
    <mc:Fallback>
      <p:transition spd="slow" advTm="10225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13" y="1095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339752" y="1495533"/>
            <a:ext cx="6804248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                        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 знает куда идет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двери открываются перед человеком,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который знает куда идет.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http://0.s3.envato.com/files/115842591/pitic_usa5.jpg"/>
          <p:cNvPicPr>
            <a:picLocks noChangeAspect="1" noChangeArrowheads="1"/>
          </p:cNvPicPr>
          <p:nvPr/>
        </p:nvPicPr>
        <p:blipFill>
          <a:blip r:embed="rId3" cstate="print"/>
          <a:srcRect l="10251" t="5120" r="19276" b="9554"/>
          <a:stretch>
            <a:fillRect/>
          </a:stretch>
        </p:blipFill>
        <p:spPr bwMode="auto">
          <a:xfrm>
            <a:off x="3635896" y="2564904"/>
            <a:ext cx="3960440" cy="3600400"/>
          </a:xfrm>
          <a:prstGeom prst="rect">
            <a:avLst/>
          </a:prstGeom>
          <a:noFill/>
        </p:spPr>
      </p:pic>
      <p:sp>
        <p:nvSpPr>
          <p:cNvPr id="5" name="Line 3"/>
          <p:cNvSpPr>
            <a:spLocks noChangeShapeType="1"/>
          </p:cNvSpPr>
          <p:nvPr/>
        </p:nvSpPr>
        <p:spPr bwMode="auto">
          <a:xfrm>
            <a:off x="5580063" y="22050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" name="Line 8"/>
          <p:cNvSpPr>
            <a:spLocks noChangeShapeType="1"/>
          </p:cNvSpPr>
          <p:nvPr/>
        </p:nvSpPr>
        <p:spPr bwMode="auto">
          <a:xfrm>
            <a:off x="3059113" y="393382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7451725" y="3068638"/>
            <a:ext cx="184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8" name="Text Box 20"/>
          <p:cNvSpPr txBox="1">
            <a:spLocks noChangeArrowheads="1"/>
          </p:cNvSpPr>
          <p:nvPr/>
        </p:nvSpPr>
        <p:spPr bwMode="auto">
          <a:xfrm>
            <a:off x="3276600" y="1557338"/>
            <a:ext cx="2520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800" b="1" dirty="0"/>
          </a:p>
        </p:txBody>
      </p:sp>
      <p:pic>
        <p:nvPicPr>
          <p:cNvPr id="9" name="Picture 44" descr="сканирование00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072" y="1022833"/>
            <a:ext cx="1945928" cy="2879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7" descr="сканирование000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068638"/>
            <a:ext cx="1333500" cy="186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3" descr="сканирование00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44334"/>
            <a:ext cx="1991218" cy="2612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6" descr="сканирование000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7076" y="4757502"/>
            <a:ext cx="1921828" cy="2202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9" descr="сканирование00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2" y="4724400"/>
            <a:ext cx="1728861" cy="214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1" descr="сканирование001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8913" y="3789363"/>
            <a:ext cx="1335087" cy="1836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2" descr="сканирование00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3" y="4437113"/>
            <a:ext cx="1837284" cy="233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411760" y="3244334"/>
            <a:ext cx="338737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b="1" dirty="0">
                <a:solidFill>
                  <a:srgbClr val="FF0000"/>
                </a:solidFill>
                <a:latin typeface="Monotype Corsiva" pitchFamily="66" charset="0"/>
              </a:rPr>
              <a:t>Наши успехи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06"/>
    </mc:Choice>
    <mc:Fallback>
      <p:transition spd="slow" advTm="3606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11760" y="1553621"/>
            <a:ext cx="67322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714500"/>
            <a:ext cx="6606480" cy="49548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8"/>
    </mc:Choice>
    <mc:Fallback>
      <p:transition spd="slow" advTm="1828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411760" y="1399733"/>
            <a:ext cx="673224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  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 обладает энтузиазмом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Энтузиазм подобен пузырькам в лимонаде.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http://3.bp.blogspot.com/-w05SWkpW6Lo/VdbB9SgmdzI/AAAAAAAAAII/N9oH4JAv2eQ/s1600/136480853442686-i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2348880"/>
            <a:ext cx="5508782" cy="41315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62913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9"/>
    </mc:Choice>
    <mc:Fallback>
      <p:transition spd="slow" advTm="1739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339752" y="1255351"/>
            <a:ext cx="6804248" cy="1292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       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 проявляет решимость.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 никогда не отступает, пока не добьется успеха, не достигнет цели </a:t>
            </a:r>
            <a:endParaRPr kumimoji="0" lang="ru-RU" sz="20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http://www.social1results.com/wp-content/uploads/2015/05/find_the_target_500_clr_1531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852936"/>
            <a:ext cx="4618484" cy="335876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6"/>
    </mc:Choice>
    <mc:Fallback>
      <p:transition spd="slow" advTm="896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2555776" y="1216507"/>
            <a:ext cx="5832648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  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Лидер умеет работать с людьми.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3" name="Picture 3" descr="http://2.bp.blogspot.com/-iIH7_P3apaU/Uyxo5taZ8FI/AAAAAAAAA0Q/A83JtqgChUc/s1600/137243359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420888"/>
            <a:ext cx="4762500" cy="40005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15"/>
    </mc:Choice>
    <mc:Fallback>
      <p:transition spd="slow" advTm="715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411760" y="1418011"/>
            <a:ext cx="673224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Лидер стремится в будущее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6" descr="http://2.bp.blogspot.com/-2zUn45eLJtI/VXgvylQVfxI/AAAAAAAAAEA/_d6atXm27fk/s1600/business_man_ride_rocket_500_clr_7841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564904"/>
            <a:ext cx="4700042" cy="3760033"/>
          </a:xfrm>
          <a:prstGeom prst="rect">
            <a:avLst/>
          </a:prstGeom>
          <a:noFill/>
        </p:spPr>
      </p:pic>
      <p:pic>
        <p:nvPicPr>
          <p:cNvPr id="26631" name="Picture 7" descr="http://www.gifs-paradise.com/animations/animated-gifs-floaties-3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1412776"/>
            <a:ext cx="1763688" cy="2116428"/>
          </a:xfrm>
          <a:prstGeom prst="rect">
            <a:avLst/>
          </a:prstGeom>
          <a:noFill/>
        </p:spPr>
      </p:pic>
      <p:pic>
        <p:nvPicPr>
          <p:cNvPr id="26633" name="Picture 9" descr="http://www.gifs-paradise.com/animations/animated-gifs-floaties-3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268760"/>
            <a:ext cx="952500" cy="1143001"/>
          </a:xfrm>
          <a:prstGeom prst="rect">
            <a:avLst/>
          </a:prstGeom>
          <a:noFill/>
        </p:spPr>
      </p:pic>
      <p:pic>
        <p:nvPicPr>
          <p:cNvPr id="26635" name="Picture 11" descr="http://www.gifs-paradise.com/animations/animated-gifs-floaties-3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1700808"/>
            <a:ext cx="1528564" cy="1834278"/>
          </a:xfrm>
          <a:prstGeom prst="rect">
            <a:avLst/>
          </a:prstGeom>
          <a:noFill/>
        </p:spPr>
      </p:pic>
      <p:pic>
        <p:nvPicPr>
          <p:cNvPr id="26637" name="Picture 13" descr="http://www.gifs-paradise.com/animations/animated-gifs-floaties-3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484784"/>
            <a:ext cx="952500" cy="1143001"/>
          </a:xfrm>
          <a:prstGeom prst="rect">
            <a:avLst/>
          </a:prstGeom>
          <a:noFill/>
        </p:spPr>
      </p:pic>
      <p:pic>
        <p:nvPicPr>
          <p:cNvPr id="26639" name="Picture 15" descr="http://www.gifs-paradise.com/animations/animated-gifs-floaties-332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1628800"/>
            <a:ext cx="952500" cy="11430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72"/>
    </mc:Choice>
    <mc:Fallback>
      <p:transition spd="slow" advTm="1172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403648" y="2852936"/>
            <a:ext cx="8208911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 smtClean="0">
                <a:ln w="1143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/>
            <a:r>
              <a:rPr lang="ru-RU" sz="5400" b="1" dirty="0" smtClean="0">
                <a:ln w="11430">
                  <a:solidFill>
                    <a:srgbClr val="FF0000"/>
                  </a:solidFill>
                </a:ln>
                <a:solidFill>
                  <a:srgbClr val="C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внимание</a:t>
            </a:r>
            <a:endParaRPr lang="ru-RU" sz="5400" b="1" cap="none" spc="0" dirty="0">
              <a:ln w="11430">
                <a:solidFill>
                  <a:srgbClr val="FF0000"/>
                </a:solidFill>
              </a:ln>
              <a:solidFill>
                <a:srgbClr val="C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5"/>
    </mc:Choice>
    <mc:Fallback>
      <p:transition spd="slow" advTm="865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256" y="11663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	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11334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9" name="Rectangle 11"/>
          <p:cNvSpPr>
            <a:spLocks noChangeArrowheads="1"/>
          </p:cNvSpPr>
          <p:nvPr/>
        </p:nvSpPr>
        <p:spPr bwMode="auto">
          <a:xfrm>
            <a:off x="179512" y="932723"/>
            <a:ext cx="532859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rebuchet MS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Trebuchet MS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rebuchet MS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0" name="Rectangle 12"/>
          <p:cNvSpPr>
            <a:spLocks noChangeArrowheads="1"/>
          </p:cNvSpPr>
          <p:nvPr/>
        </p:nvSpPr>
        <p:spPr bwMode="auto">
          <a:xfrm>
            <a:off x="179512" y="2694204"/>
            <a:ext cx="4536504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179512" y="3839906"/>
            <a:ext cx="66967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r>
              <a:rPr kumimoji="0" lang="ru-RU" sz="2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rebuchet MS" pitchFamily="34" charset="0"/>
                <a:cs typeface="Times New Roman" pitchFamily="18" charset="0"/>
              </a:rPr>
              <a:t>	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9903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627784" y="1628800"/>
            <a:ext cx="612068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Программа дополнительного образования  «Основы лидерства» адресована учащимся старших классов и направлена на их личностное развитие. Курс призван помочь школьникам в развитии социальной активности, формировании универсальных коммуникационных умений и навыков.  Программа включает в себя следующие разделы: «Целеполагание», «Установление отношений и разрешение конфликтов», «Публичное выступление», «Принятие решений», «Этика лидерства».  Программа  разработана в рамках реализации национальной образовательной инициативы «Наша новая школа» по инициативе и личном участии </a:t>
            </a:r>
            <a:r>
              <a:rPr lang="ru-RU" i="1" dirty="0" err="1"/>
              <a:t>Гильмутдинова</a:t>
            </a:r>
            <a:r>
              <a:rPr lang="ru-RU" i="1" dirty="0"/>
              <a:t> А.Х.,</a:t>
            </a:r>
            <a:r>
              <a:rPr lang="ru-RU" dirty="0"/>
              <a:t> министра образования и науки Республики Татарстан, доктор физико-математических наук, профессор, член-корреспондент Академии наук Республики  Татарстан.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56" y="1196752"/>
            <a:ext cx="2448272" cy="5661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89"/>
    </mc:Choice>
    <mc:Fallback>
      <p:transition spd="slow" advTm="12189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2411760" y="1404665"/>
            <a:ext cx="6480720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Быть лидером важно для меня. Это  реальный шаг в будущее! Потому что это возможность продемонстрировать уникальность своей личности, осознать свою сопричастность к тому, что происходит в обществе, освоить общественный опыт. Качества лидера полезны во всех начинаниях, во всех профессиях. В современной жизни невозможно обойтись без лидерских начал.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 твёрдо знаю, что Россия одна из великих </a:t>
            </a:r>
            <a:r>
              <a:rPr kumimoji="0" lang="ru-RU" sz="2000" b="0" i="0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hlinkClick r:id="rId3"/>
              </a:rPr>
              <a:t>держав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 осознаю, что завтра мне, как гражданину нашей страны, будет доверена её жизнь, спокойствие и благосостояние.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http://2.bp.blogspot.com/-5vKqnP4dSUw/Vm8QAUiVrqI/AAAAAAAAABg/mPKgogtpRc0/s1600/5501164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4725144"/>
            <a:ext cx="3059832" cy="2498257"/>
          </a:xfrm>
          <a:prstGeom prst="rect">
            <a:avLst/>
          </a:prstGeom>
          <a:noFill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60" y="11170"/>
            <a:ext cx="2221396" cy="2697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4882539"/>
            <a:ext cx="2376264" cy="18750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59"/>
    </mc:Choice>
    <mc:Fallback>
      <p:transition spd="slow" advTm="8459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72" y="2490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411760" y="1412776"/>
            <a:ext cx="6408712" cy="5209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 </a:t>
            </a:r>
            <a:r>
              <a:rPr lang="ru-RU" sz="1600" b="1" dirty="0"/>
              <a:t>Цели программы:</a:t>
            </a:r>
            <a:endParaRPr lang="ru-RU" sz="1600" dirty="0"/>
          </a:p>
          <a:p>
            <a:pPr lvl="0"/>
            <a:r>
              <a:rPr lang="ru-RU" sz="1600" dirty="0"/>
              <a:t>Содействовать личностному развитию школьников и выбору жизненных целей, основанных на конструктивном социальном поведении.</a:t>
            </a:r>
          </a:p>
          <a:p>
            <a:pPr lvl="0"/>
            <a:r>
              <a:rPr lang="ru-RU" sz="1600" dirty="0"/>
              <a:t>Сформировать навыки межличностного взаимодействия, необходимые для успешной деятельности в различных сферах  современного общества. </a:t>
            </a:r>
          </a:p>
          <a:p>
            <a:r>
              <a:rPr lang="ru-RU" sz="1600" b="1" dirty="0"/>
              <a:t>         Задачи программы:</a:t>
            </a:r>
            <a:endParaRPr lang="ru-RU" sz="1600" dirty="0"/>
          </a:p>
          <a:p>
            <a:pPr lvl="0"/>
            <a:r>
              <a:rPr lang="ru-RU" sz="1600" dirty="0"/>
              <a:t>Сформировать умения и навыки выделения приоритетов в жизни и учёбе и определения путей их достижения;</a:t>
            </a:r>
          </a:p>
          <a:p>
            <a:pPr lvl="0"/>
            <a:r>
              <a:rPr lang="ru-RU" sz="1600" dirty="0"/>
              <a:t>Развить умения и навыки межличностного взаимодействия и их использования в различных ситуациях;</a:t>
            </a:r>
          </a:p>
          <a:p>
            <a:pPr lvl="0"/>
            <a:r>
              <a:rPr lang="ru-RU" sz="1600" dirty="0"/>
              <a:t>Сформировать умения и навыки эффективного использования времени, тайм-менеджмента;</a:t>
            </a:r>
          </a:p>
          <a:p>
            <a:pPr lvl="0"/>
            <a:r>
              <a:rPr lang="ru-RU" sz="1600" dirty="0"/>
              <a:t>Сформировать умения и навыки публичного выступления;</a:t>
            </a:r>
          </a:p>
          <a:p>
            <a:pPr lvl="0"/>
            <a:r>
              <a:rPr lang="ru-RU" sz="1600" dirty="0"/>
              <a:t>Сформировать умения и навыки проектной деятельности и реализации волонтерского движения.</a:t>
            </a:r>
          </a:p>
          <a:p>
            <a:pPr lvl="0"/>
            <a:r>
              <a:rPr lang="ru-RU" sz="1600" dirty="0"/>
              <a:t>Сформировать умения и навыки принятия решения и воспитать социальную ответственность.</a:t>
            </a:r>
          </a:p>
          <a:p>
            <a:r>
              <a:rPr lang="ru-RU" sz="1600" dirty="0"/>
              <a:t>Сформировать умения и навыки разрешения конфликтных ситуаций.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http://wdesk.ru/_ph/219/2/5001332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2564904"/>
            <a:ext cx="2678697" cy="32403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96" y="4821237"/>
            <a:ext cx="2157413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352"/>
    </mc:Choice>
    <mc:Fallback>
      <p:transition spd="slow" advTm="9352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072" y="24904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8" y="4549675"/>
            <a:ext cx="2336264" cy="2309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763688" y="410119"/>
            <a:ext cx="7056784" cy="615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dirty="0"/>
              <a:t> </a:t>
            </a:r>
            <a:r>
              <a:rPr lang="ru-RU" sz="1600" b="1" dirty="0" smtClean="0">
                <a:solidFill>
                  <a:schemeClr val="bg1"/>
                </a:solidFill>
              </a:rPr>
              <a:t>Главным результатом реализации  программы станет</a:t>
            </a:r>
            <a:endParaRPr lang="ru-RU" sz="1600" dirty="0">
              <a:solidFill>
                <a:schemeClr val="bg1"/>
              </a:solidFill>
            </a:endParaRPr>
          </a:p>
          <a:p>
            <a:pPr lvl="0"/>
            <a:r>
              <a:rPr lang="ru-RU" sz="1600" dirty="0" smtClean="0"/>
              <a:t>.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http://wdesk.ru/_ph/219/2/5001332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5" y="2564904"/>
            <a:ext cx="1728193" cy="324036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39752" y="1484784"/>
            <a:ext cx="6984776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Осваивая навыки саморазвития, коммуникации, социального проектирования и реализации разработанных проектов, старшеклассник должен понять, в чем его жизненное призвание (хотя для многих этот процесс длиною в жизнь). Разработанный курс должен вооружить учащихся инструментами достижения этой цели. </a:t>
            </a:r>
            <a:endParaRPr lang="ru-RU" sz="1400" dirty="0" smtClean="0"/>
          </a:p>
          <a:p>
            <a:r>
              <a:rPr lang="ru-RU" sz="1400" b="1" dirty="0" smtClean="0"/>
              <a:t>Дети узнают:</a:t>
            </a:r>
            <a:r>
              <a:rPr lang="ru-RU" sz="1400" b="1" dirty="0"/>
              <a:t> </a:t>
            </a:r>
          </a:p>
          <a:p>
            <a:r>
              <a:rPr lang="ru-RU" sz="1400" dirty="0"/>
              <a:t>- основные функции и характеристики лидерства, закономерности формирования лидерских качеств;</a:t>
            </a:r>
          </a:p>
          <a:p>
            <a:r>
              <a:rPr lang="ru-RU" sz="1400" dirty="0"/>
              <a:t>- стратегию управления своим внутренним миром;</a:t>
            </a:r>
          </a:p>
          <a:p>
            <a:r>
              <a:rPr lang="ru-RU" sz="1400" dirty="0"/>
              <a:t>- диалогические методы коммуникации;</a:t>
            </a:r>
          </a:p>
          <a:p>
            <a:r>
              <a:rPr lang="ru-RU" sz="1400" dirty="0"/>
              <a:t>- основные условия и механизмы саморазвития личности.</a:t>
            </a:r>
          </a:p>
          <a:p>
            <a:r>
              <a:rPr lang="ru-RU" sz="1400" b="1" dirty="0" smtClean="0"/>
              <a:t>Дети научатся</a:t>
            </a:r>
            <a:r>
              <a:rPr lang="ru-RU" sz="1400" b="1" dirty="0"/>
              <a:t>:</a:t>
            </a:r>
          </a:p>
          <a:p>
            <a:r>
              <a:rPr lang="ru-RU" sz="1400" dirty="0"/>
              <a:t>- принимать рациональные решения;</a:t>
            </a:r>
          </a:p>
          <a:p>
            <a:r>
              <a:rPr lang="ru-RU" sz="1400" dirty="0"/>
              <a:t>- осознанно выстраивать коммуникативное взаимодействие;</a:t>
            </a:r>
          </a:p>
          <a:p>
            <a:r>
              <a:rPr lang="ru-RU" sz="1400" dirty="0"/>
              <a:t>- управлять эмоциональным состоянием;</a:t>
            </a:r>
          </a:p>
          <a:p>
            <a:r>
              <a:rPr lang="ru-RU" sz="1400" dirty="0"/>
              <a:t>- разрабатывать и реализовывать социально-значимые проекты.</a:t>
            </a:r>
          </a:p>
          <a:p>
            <a:r>
              <a:rPr lang="ru-RU" sz="1400" dirty="0"/>
              <a:t>овладеют:</a:t>
            </a:r>
          </a:p>
          <a:p>
            <a:r>
              <a:rPr lang="ru-RU" sz="1400" dirty="0"/>
              <a:t>- техникой речи, техникой публичного выступления;</a:t>
            </a:r>
          </a:p>
          <a:p>
            <a:r>
              <a:rPr lang="ru-RU" sz="1400" dirty="0"/>
              <a:t>- приемами бесконфликтного поведения со сверстниками, способами решения конфликтных ситуаций;</a:t>
            </a:r>
          </a:p>
          <a:p>
            <a:r>
              <a:rPr lang="ru-RU" sz="1400" dirty="0"/>
              <a:t>- техникой организации и управления временем;</a:t>
            </a:r>
          </a:p>
          <a:p>
            <a:r>
              <a:rPr lang="ru-RU" sz="1400" dirty="0"/>
              <a:t>- навыками достижения личной победы каждого участника программы;</a:t>
            </a:r>
          </a:p>
          <a:p>
            <a:r>
              <a:rPr lang="ru-RU" sz="1400" dirty="0"/>
              <a:t>- навыками достижения общей победы участников программы;</a:t>
            </a:r>
          </a:p>
          <a:p>
            <a:r>
              <a:rPr lang="ru-RU" sz="1400" dirty="0"/>
              <a:t>- навыками развития </a:t>
            </a:r>
            <a:r>
              <a:rPr lang="ru-RU" sz="1400" dirty="0" err="1"/>
              <a:t>волонтёрства</a:t>
            </a:r>
            <a:r>
              <a:rPr lang="ru-RU" sz="1400" dirty="0"/>
              <a:t> и вовлечения в эту деятельность ближайшего окружения;</a:t>
            </a:r>
          </a:p>
          <a:p>
            <a:r>
              <a:rPr lang="ru-RU" sz="1400" dirty="0"/>
              <a:t>- навыками саморазвития успешной личности.</a:t>
            </a:r>
          </a:p>
        </p:txBody>
      </p:sp>
    </p:spTree>
    <p:extLst>
      <p:ext uri="{BB962C8B-B14F-4D97-AF65-F5344CB8AC3E}">
        <p14:creationId xmlns:p14="http://schemas.microsoft.com/office/powerpoint/2010/main" val="6820191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458"/>
    </mc:Choice>
    <mc:Fallback>
      <p:transition spd="slow" advTm="22458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736" y="3487996"/>
            <a:ext cx="6948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http://wdesk.ru/_ph/219/2/5001332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2564904"/>
            <a:ext cx="2678697" cy="3240360"/>
          </a:xfrm>
          <a:prstGeom prst="rect">
            <a:avLst/>
          </a:prstGeom>
          <a:noFill/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998102"/>
              </p:ext>
            </p:extLst>
          </p:nvPr>
        </p:nvGraphicFramePr>
        <p:xfrm>
          <a:off x="2195736" y="1340768"/>
          <a:ext cx="6624735" cy="5794293"/>
        </p:xfrm>
        <a:graphic>
          <a:graphicData uri="http://schemas.openxmlformats.org/drawingml/2006/table">
            <a:tbl>
              <a:tblPr/>
              <a:tblGrid>
                <a:gridCol w="3106351"/>
                <a:gridCol w="1441289"/>
                <a:gridCol w="1372371"/>
                <a:gridCol w="704724"/>
              </a:tblGrid>
              <a:tr h="1333818"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Сохранность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контингента обучающихся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486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показатель сохранности контингента обучающихся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2021-2022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уч.год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2022-2023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уч.год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2023-2024 </a:t>
                      </a:r>
                      <a:r>
                        <a:rPr lang="ru-RU" sz="1600" b="1" dirty="0" err="1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уч.год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56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«Основы лидерства»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100%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78040">
                <a:tc gridSpan="4">
                  <a:txBody>
                    <a:bodyPr/>
                    <a:lstStyle/>
                    <a:p>
                      <a:pPr indent="44958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Высокий </a:t>
                      </a:r>
                      <a:r>
                        <a:rPr lang="ru-RU" sz="16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процент сохранности контингента является показателем заинтересованности обучающихся в обучение  по программе, в  получении знаний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области лидерства.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739" y="620688"/>
            <a:ext cx="2566053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60850"/>
            <a:ext cx="2123728" cy="2597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574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27"/>
    </mc:Choice>
    <mc:Fallback>
      <p:transition spd="slow" advTm="2227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736" y="3487996"/>
            <a:ext cx="69482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http://wdesk.ru/_ph/219/2/5001332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1" y="2564904"/>
            <a:ext cx="2678697" cy="3240360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632436"/>
            <a:ext cx="8640961" cy="636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371858"/>
            <a:ext cx="5932487" cy="2116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487996"/>
            <a:ext cx="6178624" cy="589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4077072"/>
            <a:ext cx="5943600" cy="204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55776" y="6014322"/>
            <a:ext cx="5943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1-низкий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уровень; 2-допустимый уровень; 3-оптимальный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10987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7"/>
    </mc:Choice>
    <mc:Fallback>
      <p:transition spd="slow" advTm="1867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99" y="105162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736" y="3534162"/>
            <a:ext cx="694826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http://wdesk.ru/_ph/219/2/500133227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454871"/>
            <a:ext cx="2678697" cy="324036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323528" y="548680"/>
            <a:ext cx="8280920" cy="919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Еще один критерий, по которому 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оценивается</a:t>
            </a: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результативность </a:t>
            </a: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реализации 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программы </a:t>
            </a: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– это  победы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иучастие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обучающихся 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в конкурсах </a:t>
            </a: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и </a:t>
            </a:r>
            <a:r>
              <a:rPr lang="ru-RU" sz="1600" b="1" dirty="0" smtClean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мероприятиях </a:t>
            </a:r>
            <a:r>
              <a:rPr lang="ru-RU" sz="1600" b="1" dirty="0">
                <a:solidFill>
                  <a:schemeClr val="bg1"/>
                </a:solidFill>
                <a:latin typeface="Times New Roman"/>
                <a:ea typeface="Calibri"/>
                <a:cs typeface="Times New Roman"/>
              </a:rPr>
              <a:t>разного уровня.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7080138"/>
              </p:ext>
            </p:extLst>
          </p:nvPr>
        </p:nvGraphicFramePr>
        <p:xfrm>
          <a:off x="2267744" y="1412776"/>
          <a:ext cx="6768752" cy="5445223"/>
        </p:xfrm>
        <a:graphic>
          <a:graphicData uri="http://schemas.openxmlformats.org/drawingml/2006/table">
            <a:tbl>
              <a:tblPr firstRow="1" firstCol="1" bandRow="1"/>
              <a:tblGrid>
                <a:gridCol w="3244212"/>
                <a:gridCol w="1121519"/>
                <a:gridCol w="756412"/>
                <a:gridCol w="571282"/>
                <a:gridCol w="1075327"/>
              </a:tblGrid>
              <a:tr h="54506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конкурс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 Зеленая планета – 2021»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 номинации «Зеленая планета глазами детей»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Герасимова Наталья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1302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детского изобразительного искусства и художественно – прикладного творчества 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«Мечты детства» в номинации « Никто не забыт, ни что не забыто»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Мухутдинова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Айгуль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2021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Грамота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Районный конкурс «Жизнь без наркотиков»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Объединение «Лидеры»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68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Всероссийская миротворческая акция« Детская Волна Мира»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Объединение «Лидеры»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Свидетельство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107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 конкурс детско – юношеского творчества « Неопалимая Купина»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Объединение «Лидеры»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60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 рисунков в рамках национального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образовательногоанимационного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проекта «Век Татарстана – 3», посвященного 100 – </a:t>
                      </a:r>
                      <a:r>
                        <a:rPr lang="ru-RU" sz="10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летию</a:t>
                      </a: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образования ТАССР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Хаматвалеева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Дина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Всероссийская дистанционная олимпиада 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«Психология без границ»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Всероссийский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Марясова Вероника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17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Муниципальный, республиканский фестиваль военно – патриотической песни в рамках Всероссийского детско – юношеского вокально – музыкального конкурса военно – патриотической песни имени А.В. Александрова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Район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Объединение «Лидеры»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2022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62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конкурс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технических решений в социальной сфере «Технологии для социума»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Объединение «Лидеры»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Лауреаты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1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 творческий конкурс « Вперед – в прошлое- 2023»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Республиканский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Марясова Вероника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2023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Диплом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III </a:t>
                      </a:r>
                      <a:r>
                        <a:rPr lang="ru-RU" sz="10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4322" marR="3432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98" y="3903494"/>
            <a:ext cx="2253845" cy="331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54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644"/>
    </mc:Choice>
    <mc:Fallback>
      <p:transition spd="slow" advTm="10644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891304"/>
            <a:ext cx="2893640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195736" y="1919472"/>
            <a:ext cx="684076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Быть лидером 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это значит все время вперед!</a:t>
            </a: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7" name="Picture 7" descr="http://wdesk.ru/_ph/219/2/500133227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614737"/>
            <a:ext cx="2678697" cy="3240360"/>
          </a:xfrm>
          <a:prstGeom prst="rect">
            <a:avLst/>
          </a:prstGeom>
          <a:noFill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958272"/>
            <a:ext cx="3096344" cy="3093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33" y="908720"/>
            <a:ext cx="2191651" cy="3058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 descr="C:\Users\1\AppData\Local\Temp\59b21576-3e1b-4183-9c82-e33de23c535b_2.zip.35b\IMG_20231029_155810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277"/>
          <a:stretch/>
        </p:blipFill>
        <p:spPr bwMode="auto">
          <a:xfrm>
            <a:off x="81424" y="3193799"/>
            <a:ext cx="2131060" cy="36423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10" y="4234917"/>
            <a:ext cx="3627437" cy="2719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80746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50"/>
    </mc:Choice>
    <mc:Fallback>
      <p:transition spd="slow" advTm="905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625</Words>
  <Application>Microsoft Office PowerPoint</Application>
  <PresentationFormat>Экран (4:3)</PresentationFormat>
  <Paragraphs>145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Муниципальное бюджетное учреждение дополнительного образования  «Центр детского творчества» Рыбно – Слободского муниципального района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Детская общественная организация «Фортуна»</dc:title>
  <dc:creator>ОГЭ 26.05.16</dc:creator>
  <cp:lastModifiedBy>1</cp:lastModifiedBy>
  <cp:revision>53</cp:revision>
  <dcterms:created xsi:type="dcterms:W3CDTF">2017-02-25T09:11:13Z</dcterms:created>
  <dcterms:modified xsi:type="dcterms:W3CDTF">2024-02-19T10:07:09Z</dcterms:modified>
</cp:coreProperties>
</file>